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24" r:id="rId5"/>
    <p:sldId id="425" r:id="rId6"/>
    <p:sldId id="359" r:id="rId7"/>
    <p:sldId id="440" r:id="rId8"/>
    <p:sldId id="444" r:id="rId9"/>
    <p:sldId id="426" r:id="rId10"/>
    <p:sldId id="360" r:id="rId11"/>
    <p:sldId id="361" r:id="rId12"/>
    <p:sldId id="363" r:id="rId13"/>
    <p:sldId id="317" r:id="rId14"/>
    <p:sldId id="319" r:id="rId15"/>
    <p:sldId id="366" r:id="rId16"/>
    <p:sldId id="364" r:id="rId17"/>
    <p:sldId id="318" r:id="rId18"/>
    <p:sldId id="403" r:id="rId19"/>
    <p:sldId id="407" r:id="rId20"/>
    <p:sldId id="428" r:id="rId21"/>
    <p:sldId id="437" r:id="rId22"/>
    <p:sldId id="411" r:id="rId23"/>
    <p:sldId id="439" r:id="rId24"/>
    <p:sldId id="442" r:id="rId25"/>
    <p:sldId id="398" r:id="rId26"/>
  </p:sldIdLst>
  <p:sldSz cx="9144000" cy="5143500" type="screen16x9"/>
  <p:notesSz cx="6646545" cy="9777095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orient="horz" pos="2890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29FDC"/>
    <a:srgbClr val="D6A300"/>
    <a:srgbClr val="009AD0"/>
    <a:srgbClr val="5155F1"/>
    <a:srgbClr val="0060A8"/>
    <a:srgbClr val="44C8A9"/>
    <a:srgbClr val="05BEFF"/>
    <a:srgbClr val="E2F1F2"/>
    <a:srgbClr val="278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4" autoAdjust="0"/>
    <p:restoredTop sz="89009" autoAdjust="0"/>
  </p:normalViewPr>
  <p:slideViewPr>
    <p:cSldViewPr showGuides="1">
      <p:cViewPr varScale="1">
        <p:scale>
          <a:sx n="89" d="100"/>
          <a:sy n="89" d="100"/>
        </p:scale>
        <p:origin x="48" y="428"/>
      </p:cViewPr>
      <p:guideLst>
        <p:guide orient="horz" pos="1620"/>
        <p:guide pos="2880"/>
        <p:guide orient="horz" pos="622"/>
        <p:guide orient="horz" pos="2890"/>
        <p:guide pos="5284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8381-62D6-49CF-B0AB-87590E20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6687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687" y="4644271"/>
            <a:ext cx="5317490" cy="439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5018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方正仿宋_GBK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口岸收费公示系统的上线运行，更加方便各收费主体及时更新、自主调整口岸收费项目、收费标准等清单目录，确保“单一窗口”信息公开及时、准确、完整，实现阳光收费，使宁波口岸的收费更透明，公示录入更便捷，企业查询更方便，对提高口岸收费公开透明水平、进一步优化营商环境具有积极作用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大家可以通过</a:t>
            </a:r>
            <a:r>
              <a:rPr lang="en-US" altLang="zh-CN" dirty="0"/>
              <a:t>QQ</a:t>
            </a:r>
            <a:r>
              <a:rPr lang="zh-CN" altLang="en-US" dirty="0"/>
              <a:t>群里在线提问；</a:t>
            </a:r>
            <a:r>
              <a:rPr lang="en-US" altLang="zh-CN" dirty="0"/>
              <a:t>2.</a:t>
            </a:r>
            <a:r>
              <a:rPr lang="zh-CN" altLang="en-US" dirty="0"/>
              <a:t>我们会定期将更新的操作手册，系统所需的客户端控件，浏览器安装包放在群共享文件里供大家下载。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根据进出口类、收费主体、收费项目、服务内容等条件进行筛选查询。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也可以根据收费标准进行排序。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FDDF7-46F6-4D87-A876-96BBC8C1C80C}" type="slidenum">
              <a:rPr lang="en-US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系统支持两种模式录入：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、新增 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、批量导入。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FDDF7-46F6-4D87-A876-96BBC8C1C80C}" type="slidenum">
              <a:rPr lang="en-US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FDDF7-46F6-4D87-A876-96BBC8C1C80C}" type="slidenum">
              <a:rPr lang="en-US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EFF8-207D-4918-B66A-1F7E657BFA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FDDF7-46F6-4D87-A876-96BBC8C1C80C}" type="slidenum">
              <a:rPr lang="en-US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FDDF7-46F6-4D87-A876-96BBC8C1C80C}" type="slidenum">
              <a:rPr lang="en-US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050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FA966-AE29-4D93-B9CE-25946C804A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214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4"/>
          <p:cNvSpPr txBox="1">
            <a:spLocks noChangeArrowheads="1"/>
          </p:cNvSpPr>
          <p:nvPr userDrawn="1"/>
        </p:nvSpPr>
        <p:spPr bwMode="auto">
          <a:xfrm>
            <a:off x="5364088" y="4573337"/>
            <a:ext cx="29546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单一窗口标准版实施工程组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214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 userDrawn="1"/>
        </p:nvSpPr>
        <p:spPr bwMode="auto">
          <a:xfrm>
            <a:off x="5364088" y="4573337"/>
            <a:ext cx="29546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单一窗口标准版实施工程组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D:\20151119沈总PPT美化\口岸logo-白字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59"/>
          <a:stretch>
            <a:fillRect/>
          </a:stretch>
        </p:blipFill>
        <p:spPr bwMode="auto">
          <a:xfrm>
            <a:off x="8489522" y="4494593"/>
            <a:ext cx="424730" cy="5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未标题-2-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19050"/>
            <a:ext cx="92217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/>
          <p:nvPr userDrawn="1"/>
        </p:nvSpPr>
        <p:spPr bwMode="auto">
          <a:xfrm>
            <a:off x="2000250" y="1285875"/>
            <a:ext cx="6929438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buFontTx/>
              <a:buNone/>
              <a:defRPr/>
            </a:pPr>
            <a:r>
              <a:rPr lang="zh-CN" altLang="en-US" sz="4000" noProof="1">
                <a:solidFill>
                  <a:schemeClr val="bg1"/>
                </a:solidFill>
                <a:cs typeface="+mj-cs"/>
              </a:rPr>
              <a:t>单击此处编辑母版标题样式</a:t>
            </a:r>
            <a:endParaRPr lang="zh-CN" altLang="en-US" sz="4000" noProof="1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8143B-687E-4294-8E13-8CFF5CE3B7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4"/>
          <p:cNvSpPr txBox="1">
            <a:spLocks noChangeArrowheads="1"/>
          </p:cNvSpPr>
          <p:nvPr userDrawn="1"/>
        </p:nvSpPr>
        <p:spPr bwMode="auto">
          <a:xfrm>
            <a:off x="5364088" y="4573337"/>
            <a:ext cx="29546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单一窗口标准版实施工程组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318743" y="4443958"/>
            <a:ext cx="501407" cy="57606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D:\20151119沈总PPT美化\口岸logo-白字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59"/>
          <a:stretch>
            <a:fillRect/>
          </a:stretch>
        </p:blipFill>
        <p:spPr bwMode="auto">
          <a:xfrm>
            <a:off x="8489522" y="4494593"/>
            <a:ext cx="424730" cy="5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5AE21-FAF3-485A-B1E6-E261D1CF1E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第2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8BDDEC1-9641-4891-B28B-8AC4218D169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hyperlink" Target="http://www.nbsinglewindow.c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4"/>
          <p:cNvSpPr txBox="1">
            <a:spLocks noChangeArrowheads="1"/>
          </p:cNvSpPr>
          <p:nvPr/>
        </p:nvSpPr>
        <p:spPr bwMode="auto">
          <a:xfrm>
            <a:off x="2051720" y="1203598"/>
            <a:ext cx="669674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中国（宁波）国际贸易单一窗口    </a:t>
            </a:r>
            <a:r>
              <a:rPr lang="en-US" altLang="zh-CN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CHINA(NINGBO)  INTERNATIONAL TRADE  SINGLE  WINDOW</a:t>
            </a:r>
            <a:endParaRPr lang="zh-CN" altLang="en-US" sz="12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985126" y="2628399"/>
            <a:ext cx="703551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“口岸收费公示查询及评价系统”</a:t>
            </a:r>
            <a:r>
              <a:rPr lang="zh-CN" altLang="zh-CN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1835695" y="4227934"/>
            <a:ext cx="5334379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宁波电子口岸</a:t>
            </a:r>
            <a:endParaRPr lang="zh-CN" altLang="en-US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5350" y="268288"/>
            <a:ext cx="8248650" cy="498475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基础</a:t>
            </a:r>
            <a:r>
              <a:rPr lang="zh-CN" altLang="en-US" sz="2400" dirty="0" smtClean="0">
                <a:solidFill>
                  <a:schemeClr val="bg1"/>
                </a:solidFill>
              </a:rPr>
              <a:t>数据</a:t>
            </a:r>
            <a:r>
              <a:rPr lang="zh-CN" altLang="en-US" sz="2400" dirty="0">
                <a:solidFill>
                  <a:schemeClr val="bg1"/>
                </a:solidFill>
              </a:rPr>
              <a:t>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5516" y="1059582"/>
            <a:ext cx="334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1.3 </a:t>
            </a:r>
            <a:r>
              <a:rPr lang="zh-CN" altLang="zh-CN" b="1" dirty="0" smtClean="0"/>
              <a:t>收费</a:t>
            </a:r>
            <a:r>
              <a:rPr lang="zh-CN" altLang="zh-CN" b="1" dirty="0"/>
              <a:t>项目维护</a:t>
            </a:r>
            <a:endParaRPr lang="zh-CN" altLang="zh-CN" dirty="0"/>
          </a:p>
          <a:p>
            <a:r>
              <a:rPr lang="zh-CN" altLang="zh-CN" dirty="0"/>
              <a:t>进入收费项目维护页面，如下：</a:t>
            </a:r>
            <a:endParaRPr lang="zh-CN" altLang="zh-CN" dirty="0"/>
          </a:p>
          <a:p>
            <a:pPr lvl="0"/>
            <a:endParaRPr lang="en-US" altLang="zh-CN" b="1" dirty="0"/>
          </a:p>
          <a:p>
            <a:pPr lvl="0"/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8403" y="1060270"/>
            <a:ext cx="5690605" cy="2399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5350" y="268288"/>
            <a:ext cx="8248650" cy="498475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基础</a:t>
            </a:r>
            <a:r>
              <a:rPr lang="zh-CN" altLang="en-US" sz="2400" dirty="0" smtClean="0">
                <a:solidFill>
                  <a:schemeClr val="bg1"/>
                </a:solidFill>
              </a:rPr>
              <a:t>数据</a:t>
            </a:r>
            <a:r>
              <a:rPr lang="zh-CN" altLang="en-US" sz="2400" dirty="0">
                <a:solidFill>
                  <a:schemeClr val="bg1"/>
                </a:solidFill>
              </a:rPr>
              <a:t>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512" y="113159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点击“新增”，页面弹出收费项目维护详情页面，录入完相关信息后，点击“保存”即可。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864" y="1419622"/>
            <a:ext cx="5488780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5350" y="268288"/>
            <a:ext cx="8248650" cy="498475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基础</a:t>
            </a:r>
            <a:r>
              <a:rPr lang="zh-CN" altLang="en-US" sz="2400" dirty="0" smtClean="0">
                <a:solidFill>
                  <a:schemeClr val="bg1"/>
                </a:solidFill>
              </a:rPr>
              <a:t>数据</a:t>
            </a:r>
            <a:r>
              <a:rPr lang="zh-CN" altLang="en-US" sz="2400" dirty="0">
                <a:solidFill>
                  <a:schemeClr val="bg1"/>
                </a:solidFill>
              </a:rPr>
              <a:t>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520" y="924946"/>
            <a:ext cx="334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1.4 </a:t>
            </a:r>
            <a:r>
              <a:rPr lang="zh-CN" altLang="zh-CN" b="1" dirty="0" smtClean="0"/>
              <a:t>收费</a:t>
            </a:r>
            <a:r>
              <a:rPr lang="zh-CN" altLang="en-US" b="1" dirty="0" smtClean="0"/>
              <a:t>主体</a:t>
            </a:r>
            <a:r>
              <a:rPr lang="zh-CN" altLang="zh-CN" b="1" dirty="0" smtClean="0"/>
              <a:t>维护</a:t>
            </a:r>
            <a:endParaRPr lang="zh-CN" altLang="zh-CN" dirty="0"/>
          </a:p>
          <a:p>
            <a:r>
              <a:rPr lang="zh-CN" altLang="zh-CN" dirty="0"/>
              <a:t>进入收费主体维护，页面如下：</a:t>
            </a:r>
            <a:endParaRPr lang="zh-CN" altLang="zh-CN" dirty="0"/>
          </a:p>
          <a:p>
            <a:pPr lvl="0"/>
            <a:endParaRPr lang="en-US" altLang="zh-CN" b="1" dirty="0"/>
          </a:p>
          <a:p>
            <a:pPr lvl="0"/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672" y="1709845"/>
            <a:ext cx="5760640" cy="18786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7584" y="393990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点击“新增”</a:t>
            </a:r>
            <a:r>
              <a:rPr lang="zh-CN" altLang="zh-CN" dirty="0" smtClean="0"/>
              <a:t>，</a:t>
            </a:r>
            <a:r>
              <a:rPr lang="zh-CN" altLang="en-US" dirty="0" smtClean="0"/>
              <a:t>选择企业类别，</a:t>
            </a:r>
            <a:r>
              <a:rPr lang="zh-CN" altLang="zh-CN" dirty="0" smtClean="0"/>
              <a:t>录入</a:t>
            </a:r>
            <a:r>
              <a:rPr lang="zh-CN" altLang="zh-CN" dirty="0"/>
              <a:t>相关收费主体信息，点击“保存”即可。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5350" y="268288"/>
            <a:ext cx="8248650" cy="498475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28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520" y="105958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/>
              <a:t>（一）新增</a:t>
            </a:r>
            <a:endParaRPr lang="en-US" altLang="zh-CN" b="1" dirty="0"/>
          </a:p>
          <a:p>
            <a:pPr lvl="0"/>
            <a:r>
              <a:rPr lang="zh-CN" altLang="zh-CN" dirty="0"/>
              <a:t>企业新增收费清单</a:t>
            </a:r>
            <a:r>
              <a:rPr lang="zh-CN" altLang="zh-CN" dirty="0" smtClean="0"/>
              <a:t>数据，</a:t>
            </a:r>
            <a:r>
              <a:rPr lang="zh-CN" altLang="zh-CN" dirty="0"/>
              <a:t>点击“新增”即可进入收费清单维护界面，按照要求填写内容，填写完成后点击“保存”即可</a:t>
            </a:r>
            <a:r>
              <a:rPr lang="zh-CN" altLang="zh-CN" dirty="0" smtClean="0"/>
              <a:t>。</a:t>
            </a:r>
            <a:r>
              <a:rPr lang="zh-CN" altLang="en-US" dirty="0" smtClean="0">
                <a:solidFill>
                  <a:srgbClr val="FF0000"/>
                </a:solidFill>
              </a:rPr>
              <a:t>带“*”的表示必填项。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0"/>
            <a:endParaRPr lang="zh-CN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16" y="2067694"/>
            <a:ext cx="669674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5350" y="268288"/>
            <a:ext cx="8248650" cy="498475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520" y="105958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/>
              <a:t>（二）导</a:t>
            </a:r>
            <a:r>
              <a:rPr lang="zh-CN" altLang="en-US" b="1" dirty="0" smtClean="0"/>
              <a:t>入</a:t>
            </a:r>
            <a:endParaRPr lang="en-US" altLang="zh-CN" b="1" dirty="0"/>
          </a:p>
          <a:p>
            <a:r>
              <a:rPr lang="zh-CN" altLang="zh-CN" dirty="0"/>
              <a:t>除页面录入的方式外，企业也可通过导入文件的方式进行新增数据。点击“导入”即可，可以导入</a:t>
            </a:r>
            <a:r>
              <a:rPr lang="en-US" altLang="zh-CN" dirty="0"/>
              <a:t>Excel</a:t>
            </a:r>
            <a:r>
              <a:rPr lang="zh-CN" altLang="zh-CN" dirty="0"/>
              <a:t>文件，导入完成后自动保存口岸收费清单数据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模板可以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通过导入界面下方下载。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2643758"/>
            <a:ext cx="8568952" cy="221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895350" y="268288"/>
            <a:ext cx="8248650" cy="498475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528" y="113159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可将以编辑完的</a:t>
            </a:r>
            <a:r>
              <a:rPr lang="en-US" altLang="zh-CN" dirty="0"/>
              <a:t>Excel</a:t>
            </a:r>
            <a:r>
              <a:rPr lang="zh-CN" altLang="zh-CN" dirty="0"/>
              <a:t>文件，直接拖入框框内即可。</a:t>
            </a:r>
            <a:endParaRPr lang="zh-CN" altLang="zh-CN" dirty="0"/>
          </a:p>
          <a:p>
            <a:r>
              <a:rPr lang="zh-CN" altLang="zh-CN" dirty="0"/>
              <a:t>点击“模版下载，点我”，系统自动下载导入模版，企业可根据模版要求录入收费清单数据，支持多条信息同时导入。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752" y="2031926"/>
            <a:ext cx="3914286" cy="32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520" y="1059583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/>
              <a:t>（三）导出</a:t>
            </a:r>
            <a:endParaRPr lang="en-US" altLang="zh-CN" b="1" dirty="0"/>
          </a:p>
          <a:p>
            <a:r>
              <a:rPr lang="zh-CN" altLang="en-US" dirty="0" smtClean="0"/>
              <a:t>企业可以根据需要，导出维护收费清单数据。选中数据记录，</a:t>
            </a:r>
            <a:r>
              <a:rPr lang="zh-CN" altLang="zh-CN" dirty="0" smtClean="0"/>
              <a:t>点击</a:t>
            </a:r>
            <a:r>
              <a:rPr lang="zh-CN" altLang="zh-CN" dirty="0"/>
              <a:t>“导出”，系统自动生成一个</a:t>
            </a:r>
            <a:r>
              <a:rPr lang="en-US" altLang="zh-CN" dirty="0"/>
              <a:t>Excel</a:t>
            </a:r>
            <a:r>
              <a:rPr lang="zh-CN" altLang="zh-CN" dirty="0"/>
              <a:t>文件，下载到本地电脑，导出的文档数据为该企业的维护数据。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824" y="2355726"/>
            <a:ext cx="8268360" cy="2057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520" y="922131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/>
              <a:t>（四）删除</a:t>
            </a:r>
            <a:endParaRPr lang="en-US" altLang="zh-CN" b="1" dirty="0"/>
          </a:p>
          <a:p>
            <a:r>
              <a:rPr lang="zh-CN" altLang="zh-CN" dirty="0"/>
              <a:t>企业可选择其中一条数据，点击“删除”对该条数据进行删除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注：已审核或已发布不能删除。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1851670"/>
            <a:ext cx="6690082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520" y="1059583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/>
              <a:t>（五）发布</a:t>
            </a:r>
            <a:endParaRPr lang="en-US" altLang="zh-CN" b="1" dirty="0"/>
          </a:p>
          <a:p>
            <a:r>
              <a:rPr lang="zh-CN" altLang="zh-CN" dirty="0"/>
              <a:t>在查询界面的数据列表中，选择状态为“保存”的数据，勾选后点击“发布”即可完成收费清单数据的发布</a:t>
            </a:r>
            <a:r>
              <a:rPr lang="zh-CN" altLang="zh-CN" dirty="0" smtClean="0"/>
              <a:t>，</a:t>
            </a:r>
            <a:r>
              <a:rPr lang="zh-CN" altLang="en-US" dirty="0" smtClean="0"/>
              <a:t>系统后台</a:t>
            </a:r>
            <a:r>
              <a:rPr lang="zh-CN" altLang="zh-CN" dirty="0" smtClean="0"/>
              <a:t>审核</a:t>
            </a:r>
            <a:r>
              <a:rPr lang="zh-CN" altLang="zh-CN" dirty="0"/>
              <a:t>通过后，数据即可在公共查询中找到。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349" y="2112488"/>
            <a:ext cx="7023301" cy="2619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口岸收费清单维护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520" y="105958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/>
              <a:t>（六）取消发布</a:t>
            </a:r>
            <a:endParaRPr lang="en-US" altLang="zh-CN" b="1" dirty="0"/>
          </a:p>
          <a:p>
            <a:r>
              <a:rPr lang="zh-CN" altLang="zh-CN" dirty="0"/>
              <a:t>如需对已发布的</a:t>
            </a:r>
            <a:r>
              <a:rPr lang="zh-CN" altLang="zh-CN" dirty="0" smtClean="0"/>
              <a:t>数据</a:t>
            </a:r>
            <a:r>
              <a:rPr lang="zh-CN" altLang="en-US" dirty="0" smtClean="0"/>
              <a:t>需要</a:t>
            </a:r>
            <a:r>
              <a:rPr lang="zh-CN" altLang="zh-CN" dirty="0" smtClean="0"/>
              <a:t>修改</a:t>
            </a:r>
            <a:r>
              <a:rPr lang="zh-CN" altLang="zh-CN" dirty="0"/>
              <a:t>或删除，则需企业首先对该条数据进行</a:t>
            </a:r>
            <a:r>
              <a:rPr lang="zh-CN" altLang="zh-CN" dirty="0" smtClean="0"/>
              <a:t>“取消发布”</a:t>
            </a:r>
            <a:r>
              <a:rPr lang="zh-CN" altLang="en-US" dirty="0" smtClean="0"/>
              <a:t>“撤销审核” 后才能修改、删除。</a:t>
            </a:r>
            <a:r>
              <a:rPr lang="zh-CN" altLang="zh-CN" dirty="0" smtClean="0"/>
              <a:t>如</a:t>
            </a:r>
            <a:r>
              <a:rPr lang="zh-CN" altLang="zh-CN" dirty="0"/>
              <a:t>对数据进行修改后，则已审核状态变为未审核，需重新审核才可。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832" y="2355726"/>
            <a:ext cx="6950336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99592" y="21158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门户网站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门户网站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5536" y="1203598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宁波“单一窗口”门户网站为</a:t>
            </a:r>
            <a:r>
              <a:rPr lang="en-US" altLang="zh-CN" sz="2000" u="sng" dirty="0">
                <a:hlinkClick r:id="rId1"/>
              </a:rPr>
              <a:t>www.nbsinglewindow.cn</a:t>
            </a:r>
            <a:r>
              <a:rPr lang="zh-CN" altLang="zh-CN" sz="2000" dirty="0"/>
              <a:t>，用户输入网址即可访问。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zh-CN" sz="2000" dirty="0"/>
              <a:t>打开宁波“单一窗口”门户网站，在</a:t>
            </a:r>
            <a:r>
              <a:rPr lang="zh-CN" altLang="zh-CN" sz="2000" b="1" dirty="0">
                <a:solidFill>
                  <a:srgbClr val="FF0000"/>
                </a:solidFill>
              </a:rPr>
              <a:t>地方特色应用</a:t>
            </a:r>
            <a:r>
              <a:rPr lang="zh-CN" altLang="zh-CN" sz="2000" dirty="0"/>
              <a:t>中选择“收费公示”进入收费清单界面。</a:t>
            </a:r>
            <a:endParaRPr lang="zh-CN" altLang="zh-CN" sz="2000" dirty="0"/>
          </a:p>
          <a:p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43558"/>
            <a:ext cx="5256584" cy="3970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529" y="895362"/>
            <a:ext cx="845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（七）点评服务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</a:t>
            </a:r>
            <a:r>
              <a:rPr lang="zh-CN" altLang="zh-CN" dirty="0" smtClean="0"/>
              <a:t>在</a:t>
            </a:r>
            <a:r>
              <a:rPr lang="zh-CN" altLang="zh-CN" dirty="0"/>
              <a:t>未登陆的情况下，显示所有已发布的收费清单，可对某一条清单进行点评，也可查看所有点评情况，如下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口岸收费点评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9" y="1947292"/>
            <a:ext cx="7416824" cy="2886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口岸收费点评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241" y="1721733"/>
            <a:ext cx="8669534" cy="29523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544" y="1059582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</a:t>
            </a:r>
            <a:r>
              <a:rPr lang="zh-CN" altLang="en-US" dirty="0"/>
              <a:t>所有点评</a:t>
            </a:r>
            <a:r>
              <a:rPr lang="zh-CN" altLang="en-US" dirty="0" smtClean="0"/>
              <a:t>” 按钮，可以查看该条收费公示下所有点评内容。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auto">
          <a:xfrm>
            <a:off x="895350" y="268288"/>
            <a:ext cx="82486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</a:pPr>
            <a:r>
              <a:rPr lang="zh-CN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操作指南</a:t>
            </a:r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口岸收费点评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779662"/>
            <a:ext cx="9144000" cy="28941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544" y="1059582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根据点评、好评量可以对收费主体进行好评排名，口岸管理部门可以查看服务排名。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8525" y="268288"/>
            <a:ext cx="8245475" cy="500062"/>
          </a:xfrm>
        </p:spPr>
        <p:txBody>
          <a:bodyPr/>
          <a:lstStyle/>
          <a:p>
            <a:pPr algn="l"/>
            <a:r>
              <a:rPr lang="zh-CN" altLang="en-US" sz="2800" dirty="0">
                <a:solidFill>
                  <a:schemeClr val="bg1"/>
                </a:solidFill>
              </a:rPr>
              <a:t>现场交流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80" y="1347614"/>
            <a:ext cx="5112568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en-US" altLang="zh-CN" sz="48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Q&amp;A</a:t>
            </a:r>
            <a:endParaRPr lang="zh-CN" altLang="en-US" sz="4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525" y="2976819"/>
            <a:ext cx="532859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宁波单一窗口</a:t>
            </a:r>
            <a:r>
              <a:rPr lang="en-US" altLang="zh-CN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QQ</a:t>
            </a:r>
            <a:r>
              <a:rPr lang="zh-CN" altLang="en-US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群：</a:t>
            </a:r>
            <a:r>
              <a:rPr lang="en-US" altLang="zh-CN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105729972</a:t>
            </a:r>
            <a:endParaRPr lang="en-US" altLang="zh-CN" b="1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Microsoft JhengHei Light" panose="020B030403050404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全国</a:t>
            </a:r>
            <a:r>
              <a:rPr lang="zh-CN" altLang="en-US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服务热线：</a:t>
            </a:r>
            <a:r>
              <a:rPr lang="en-US" altLang="zh-CN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rPr>
              <a:t>010-95198</a:t>
            </a:r>
            <a:endParaRPr lang="en-US" altLang="zh-CN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Microsoft JhengHei Light" panose="020B030403050404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宁波服务热线：</a:t>
            </a:r>
            <a:r>
              <a:rPr lang="en-US" altLang="zh-CN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0574-95198</a:t>
            </a:r>
            <a:endParaRPr lang="en-US" altLang="zh-CN" b="1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1590"/>
            <a:ext cx="3400425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749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门户网站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进入系统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323528" y="987574"/>
            <a:ext cx="2952328" cy="39620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 smtClean="0"/>
              <a:t>点击收费公示，首页是按十个不同企业类别</a:t>
            </a:r>
            <a:r>
              <a:rPr lang="zh-CN" altLang="zh-CN" sz="2000" dirty="0" smtClean="0"/>
              <a:t>收费</a:t>
            </a:r>
            <a:r>
              <a:rPr lang="zh-CN" altLang="en-US" sz="2000" dirty="0" smtClean="0"/>
              <a:t>公示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根据企业自身</a:t>
            </a:r>
            <a:r>
              <a:rPr lang="zh-CN" altLang="zh-CN" sz="2000" dirty="0" smtClean="0"/>
              <a:t>需要点击</a:t>
            </a:r>
            <a:r>
              <a:rPr lang="zh-CN" altLang="en-US" sz="2000" dirty="0"/>
              <a:t>任</a:t>
            </a:r>
            <a:r>
              <a:rPr lang="zh-CN" altLang="zh-CN" sz="2000" dirty="0" smtClean="0"/>
              <a:t>一</a:t>
            </a:r>
            <a:r>
              <a:rPr lang="zh-CN" altLang="zh-CN" sz="2000" dirty="0"/>
              <a:t>个，即可进入口岸收费公示的查询界面</a:t>
            </a:r>
            <a:r>
              <a:rPr lang="zh-CN" altLang="zh-CN" sz="2000" dirty="0" smtClean="0"/>
              <a:t>，默认</a:t>
            </a:r>
            <a:r>
              <a:rPr lang="zh-CN" altLang="zh-CN" sz="2000" dirty="0"/>
              <a:t>显示你所</a:t>
            </a:r>
            <a:r>
              <a:rPr lang="zh-CN" altLang="zh-CN" sz="2000" dirty="0" smtClean="0"/>
              <a:t>选择</a:t>
            </a:r>
            <a:r>
              <a:rPr lang="zh-CN" altLang="en-US" sz="2000" dirty="0" smtClean="0"/>
              <a:t>的</a:t>
            </a:r>
            <a:r>
              <a:rPr lang="zh-CN" altLang="zh-CN" sz="2000" dirty="0" smtClean="0"/>
              <a:t>类别</a:t>
            </a:r>
            <a:r>
              <a:rPr lang="zh-CN" altLang="en-US" sz="2000" dirty="0" smtClean="0"/>
              <a:t>项下所</a:t>
            </a:r>
            <a:r>
              <a:rPr lang="zh-CN" altLang="zh-CN" sz="2000" dirty="0" smtClean="0"/>
              <a:t>有</a:t>
            </a:r>
            <a:r>
              <a:rPr lang="zh-CN" altLang="zh-CN" sz="2000" dirty="0"/>
              <a:t>收费明细。如需显示所有信息，点击“重置”即可。</a:t>
            </a:r>
            <a:endParaRPr lang="en-US" altLang="zh-CN" sz="2000" dirty="0"/>
          </a:p>
          <a:p>
            <a:pPr>
              <a:buFontTx/>
            </a:pP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80" y="915566"/>
            <a:ext cx="5400600" cy="3828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 txBox="1"/>
          <p:nvPr/>
        </p:nvSpPr>
        <p:spPr bwMode="auto">
          <a:xfrm>
            <a:off x="928481" y="873756"/>
            <a:ext cx="7848872" cy="7997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口岸收费清单查询：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口岸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收费清单查询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可以根据不同收费类型、服务内容、收费主体等进行模糊查询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具体如下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200" b="1" dirty="0">
              <a:solidFill>
                <a:srgbClr val="4F81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928662" y="267494"/>
            <a:ext cx="8215338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操作指南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口岸收费清单查询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08" y="1650104"/>
            <a:ext cx="7416824" cy="3225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 txBox="1"/>
          <p:nvPr/>
        </p:nvSpPr>
        <p:spPr bwMode="auto">
          <a:xfrm>
            <a:off x="827584" y="974465"/>
            <a:ext cx="7130802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口岸收费清单维护：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口岸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收费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本地账户登入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登入后才可以维护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数据。</a:t>
            </a:r>
            <a:endParaRPr lang="zh-CN" altLang="en-US" sz="1200" b="1" dirty="0">
              <a:solidFill>
                <a:srgbClr val="4F81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928662" y="267494"/>
            <a:ext cx="8215338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操作指南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口岸收费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清单维护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512" y="4364953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注意：已经在宁波单一窗口本地注册过账号的，直接输入账号密码登入即可，如果未注册请点击注册按钮先完成账户注册。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1823056"/>
            <a:ext cx="3724532" cy="2336136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4644008" y="2815571"/>
            <a:ext cx="504056" cy="53927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21915"/>
            <a:ext cx="3463788" cy="2237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 txBox="1"/>
          <p:nvPr/>
        </p:nvSpPr>
        <p:spPr bwMode="auto">
          <a:xfrm>
            <a:off x="928662" y="889466"/>
            <a:ext cx="7560840" cy="3627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代码维护操作界面如下：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包括口岸信息、计价单位、收费项目、收费主体维护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928662" y="267494"/>
            <a:ext cx="8215338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操作指南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基础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代码维护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1347614"/>
            <a:ext cx="7776864" cy="3506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9592" y="26749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操作指南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基础数据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520" y="1059583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1.1 </a:t>
            </a:r>
            <a:r>
              <a:rPr lang="zh-CN" altLang="zh-CN" b="1" dirty="0" smtClean="0"/>
              <a:t>口岸</a:t>
            </a:r>
            <a:r>
              <a:rPr lang="zh-CN" altLang="zh-CN" b="1" dirty="0"/>
              <a:t>信息维护</a:t>
            </a:r>
            <a:endParaRPr lang="en-US" altLang="zh-CN" b="1" dirty="0"/>
          </a:p>
          <a:p>
            <a:pPr lvl="0"/>
            <a:r>
              <a:rPr lang="zh-CN" altLang="zh-CN" dirty="0"/>
              <a:t>口岸信息无需企业维护，管理员后台进行维护后，企业可查看具体</a:t>
            </a:r>
            <a:r>
              <a:rPr lang="zh-CN" altLang="zh-CN" dirty="0" smtClean="0"/>
              <a:t>信息</a:t>
            </a:r>
            <a:r>
              <a:rPr lang="zh-CN" altLang="en-US" dirty="0" smtClean="0"/>
              <a:t>。</a:t>
            </a:r>
            <a:endParaRPr lang="en-US" altLang="zh-CN" b="1" dirty="0"/>
          </a:p>
          <a:p>
            <a:pPr lvl="0"/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2211710"/>
            <a:ext cx="5285714" cy="225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2"/>
          <p:cNvGrpSpPr/>
          <p:nvPr/>
        </p:nvGrpSpPr>
        <p:grpSpPr bwMode="auto">
          <a:xfrm rot="-1693754" flipH="1" flipV="1">
            <a:off x="7550150" y="3030066"/>
            <a:ext cx="1227138" cy="293687"/>
            <a:chOff x="2532" y="1051"/>
            <a:chExt cx="893" cy="246"/>
          </a:xfrm>
        </p:grpSpPr>
        <p:grpSp>
          <p:nvGrpSpPr>
            <p:cNvPr id="53" name="Group 13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9" name="AutoShape 14"/>
              <p:cNvSpPr>
                <a:spLocks noChangeArrowheads="1"/>
              </p:cNvSpPr>
              <p:nvPr/>
            </p:nvSpPr>
            <p:spPr bwMode="ltGray">
              <a:xfrm rot="5263130">
                <a:off x="1860" y="2276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AutoShape 15"/>
              <p:cNvSpPr>
                <a:spLocks noChangeArrowheads="1"/>
              </p:cNvSpPr>
              <p:nvPr/>
            </p:nvSpPr>
            <p:spPr bwMode="ltGray">
              <a:xfrm rot="6078281">
                <a:off x="1995" y="2275"/>
                <a:ext cx="227" cy="817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AutoShape 16"/>
              <p:cNvSpPr>
                <a:spLocks noChangeArrowheads="1"/>
              </p:cNvSpPr>
              <p:nvPr/>
            </p:nvSpPr>
            <p:spPr bwMode="ltGray">
              <a:xfrm rot="6373927">
                <a:off x="2071" y="2297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AutoShape 17"/>
              <p:cNvSpPr>
                <a:spLocks noChangeArrowheads="1"/>
              </p:cNvSpPr>
              <p:nvPr/>
            </p:nvSpPr>
            <p:spPr bwMode="ltGray">
              <a:xfrm rot="6906312">
                <a:off x="2161" y="232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Group 18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5" name="AutoShape 19"/>
              <p:cNvSpPr>
                <a:spLocks noChangeArrowheads="1"/>
              </p:cNvSpPr>
              <p:nvPr/>
            </p:nvSpPr>
            <p:spPr bwMode="ltGray">
              <a:xfrm rot="5263130">
                <a:off x="1862" y="2276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AutoShape 20"/>
              <p:cNvSpPr>
                <a:spLocks noChangeArrowheads="1"/>
              </p:cNvSpPr>
              <p:nvPr/>
            </p:nvSpPr>
            <p:spPr bwMode="ltGray">
              <a:xfrm rot="6078281">
                <a:off x="1998" y="2274"/>
                <a:ext cx="227" cy="817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AutoShape 21"/>
              <p:cNvSpPr>
                <a:spLocks noChangeArrowheads="1"/>
              </p:cNvSpPr>
              <p:nvPr/>
            </p:nvSpPr>
            <p:spPr bwMode="ltGray">
              <a:xfrm rot="6373927">
                <a:off x="2074" y="229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AutoShape 22"/>
              <p:cNvSpPr>
                <a:spLocks noChangeArrowheads="1"/>
              </p:cNvSpPr>
              <p:nvPr/>
            </p:nvSpPr>
            <p:spPr bwMode="ltGray">
              <a:xfrm rot="6906312">
                <a:off x="2164" y="232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3" name="标题 1"/>
          <p:cNvSpPr txBox="1"/>
          <p:nvPr/>
        </p:nvSpPr>
        <p:spPr bwMode="auto">
          <a:xfrm>
            <a:off x="928662" y="267494"/>
            <a:ext cx="8215338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操作指南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1520" y="1059583"/>
            <a:ext cx="337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1.2 </a:t>
            </a:r>
            <a:r>
              <a:rPr lang="zh-CN" altLang="en-US" b="1" dirty="0" smtClean="0"/>
              <a:t>计价</a:t>
            </a:r>
            <a:r>
              <a:rPr lang="zh-CN" altLang="en-US" b="1" dirty="0"/>
              <a:t>单位</a:t>
            </a:r>
            <a:r>
              <a:rPr lang="zh-CN" altLang="zh-CN" b="1" dirty="0"/>
              <a:t>维护</a:t>
            </a:r>
            <a:endParaRPr lang="en-US" altLang="zh-CN" b="1" dirty="0"/>
          </a:p>
          <a:p>
            <a:r>
              <a:rPr lang="zh-CN" altLang="zh-CN" dirty="0"/>
              <a:t>进入计价单位维护页面，如图：</a:t>
            </a:r>
            <a:endParaRPr lang="zh-CN" altLang="zh-CN" dirty="0"/>
          </a:p>
          <a:p>
            <a:pPr lvl="0"/>
            <a:endParaRPr lang="en-US" altLang="zh-CN" b="1" dirty="0"/>
          </a:p>
          <a:p>
            <a:pPr lvl="0"/>
            <a:endParaRPr lang="zh-CN" altLang="zh-CN" dirty="0"/>
          </a:p>
        </p:txBody>
      </p:sp>
      <p:pic>
        <p:nvPicPr>
          <p:cNvPr id="1026" name="图片 6" descr="表格&#10;&#10;描述已自动生成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5" y="838273"/>
            <a:ext cx="4818946" cy="423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2"/>
          <p:cNvGrpSpPr/>
          <p:nvPr/>
        </p:nvGrpSpPr>
        <p:grpSpPr bwMode="auto">
          <a:xfrm rot="-1693754" flipH="1" flipV="1">
            <a:off x="7550150" y="3030066"/>
            <a:ext cx="1227138" cy="293687"/>
            <a:chOff x="2532" y="1051"/>
            <a:chExt cx="893" cy="246"/>
          </a:xfrm>
        </p:grpSpPr>
        <p:grpSp>
          <p:nvGrpSpPr>
            <p:cNvPr id="53" name="Group 13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9" name="AutoShape 14"/>
              <p:cNvSpPr>
                <a:spLocks noChangeArrowheads="1"/>
              </p:cNvSpPr>
              <p:nvPr/>
            </p:nvSpPr>
            <p:spPr bwMode="ltGray">
              <a:xfrm rot="5263130">
                <a:off x="1860" y="2276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AutoShape 15"/>
              <p:cNvSpPr>
                <a:spLocks noChangeArrowheads="1"/>
              </p:cNvSpPr>
              <p:nvPr/>
            </p:nvSpPr>
            <p:spPr bwMode="ltGray">
              <a:xfrm rot="6078281">
                <a:off x="1995" y="2275"/>
                <a:ext cx="227" cy="817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AutoShape 16"/>
              <p:cNvSpPr>
                <a:spLocks noChangeArrowheads="1"/>
              </p:cNvSpPr>
              <p:nvPr/>
            </p:nvSpPr>
            <p:spPr bwMode="ltGray">
              <a:xfrm rot="6373927">
                <a:off x="2071" y="2297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AutoShape 17"/>
              <p:cNvSpPr>
                <a:spLocks noChangeArrowheads="1"/>
              </p:cNvSpPr>
              <p:nvPr/>
            </p:nvSpPr>
            <p:spPr bwMode="ltGray">
              <a:xfrm rot="6906312">
                <a:off x="2161" y="232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Group 18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5" name="AutoShape 19"/>
              <p:cNvSpPr>
                <a:spLocks noChangeArrowheads="1"/>
              </p:cNvSpPr>
              <p:nvPr/>
            </p:nvSpPr>
            <p:spPr bwMode="ltGray">
              <a:xfrm rot="5263130">
                <a:off x="1862" y="2276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AutoShape 20"/>
              <p:cNvSpPr>
                <a:spLocks noChangeArrowheads="1"/>
              </p:cNvSpPr>
              <p:nvPr/>
            </p:nvSpPr>
            <p:spPr bwMode="ltGray">
              <a:xfrm rot="6078281">
                <a:off x="1998" y="2274"/>
                <a:ext cx="227" cy="817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AutoShape 21"/>
              <p:cNvSpPr>
                <a:spLocks noChangeArrowheads="1"/>
              </p:cNvSpPr>
              <p:nvPr/>
            </p:nvSpPr>
            <p:spPr bwMode="ltGray">
              <a:xfrm rot="6373927">
                <a:off x="2074" y="229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AutoShape 22"/>
              <p:cNvSpPr>
                <a:spLocks noChangeArrowheads="1"/>
              </p:cNvSpPr>
              <p:nvPr/>
            </p:nvSpPr>
            <p:spPr bwMode="ltGray">
              <a:xfrm rot="6906312">
                <a:off x="2164" y="232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6" name="Group 12"/>
          <p:cNvGrpSpPr/>
          <p:nvPr/>
        </p:nvGrpSpPr>
        <p:grpSpPr bwMode="auto">
          <a:xfrm rot="-1693754" flipH="1" flipV="1">
            <a:off x="7702550" y="3068162"/>
            <a:ext cx="1227138" cy="293687"/>
            <a:chOff x="2532" y="1051"/>
            <a:chExt cx="893" cy="246"/>
          </a:xfrm>
        </p:grpSpPr>
        <p:grpSp>
          <p:nvGrpSpPr>
            <p:cNvPr id="87" name="Group 13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3" name="AutoShape 14"/>
              <p:cNvSpPr>
                <a:spLocks noChangeArrowheads="1"/>
              </p:cNvSpPr>
              <p:nvPr/>
            </p:nvSpPr>
            <p:spPr bwMode="ltGray">
              <a:xfrm rot="5263130">
                <a:off x="1860" y="2276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AutoShape 15"/>
              <p:cNvSpPr>
                <a:spLocks noChangeArrowheads="1"/>
              </p:cNvSpPr>
              <p:nvPr/>
            </p:nvSpPr>
            <p:spPr bwMode="ltGray">
              <a:xfrm rot="6078281">
                <a:off x="1995" y="2275"/>
                <a:ext cx="227" cy="817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6"/>
              <p:cNvSpPr>
                <a:spLocks noChangeArrowheads="1"/>
              </p:cNvSpPr>
              <p:nvPr/>
            </p:nvSpPr>
            <p:spPr bwMode="ltGray">
              <a:xfrm rot="6373927">
                <a:off x="2071" y="2297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AutoShape 17"/>
              <p:cNvSpPr>
                <a:spLocks noChangeArrowheads="1"/>
              </p:cNvSpPr>
              <p:nvPr/>
            </p:nvSpPr>
            <p:spPr bwMode="ltGray">
              <a:xfrm rot="6906312">
                <a:off x="2161" y="232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8" name="Group 18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9" name="AutoShape 19"/>
              <p:cNvSpPr>
                <a:spLocks noChangeArrowheads="1"/>
              </p:cNvSpPr>
              <p:nvPr/>
            </p:nvSpPr>
            <p:spPr bwMode="ltGray">
              <a:xfrm rot="5263130">
                <a:off x="1862" y="2276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AutoShape 20"/>
              <p:cNvSpPr>
                <a:spLocks noChangeArrowheads="1"/>
              </p:cNvSpPr>
              <p:nvPr/>
            </p:nvSpPr>
            <p:spPr bwMode="ltGray">
              <a:xfrm rot="6078281">
                <a:off x="1998" y="2274"/>
                <a:ext cx="227" cy="817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AutoShape 21"/>
              <p:cNvSpPr>
                <a:spLocks noChangeArrowheads="1"/>
              </p:cNvSpPr>
              <p:nvPr/>
            </p:nvSpPr>
            <p:spPr bwMode="ltGray">
              <a:xfrm rot="6373927">
                <a:off x="2074" y="229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AutoShape 22"/>
              <p:cNvSpPr>
                <a:spLocks noChangeArrowheads="1"/>
              </p:cNvSpPr>
              <p:nvPr/>
            </p:nvSpPr>
            <p:spPr bwMode="ltGray">
              <a:xfrm rot="6906312">
                <a:off x="2164" y="2328"/>
                <a:ext cx="227" cy="815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9" name="标题 1"/>
          <p:cNvSpPr txBox="1"/>
          <p:nvPr/>
        </p:nvSpPr>
        <p:spPr bwMode="auto">
          <a:xfrm>
            <a:off x="928662" y="267494"/>
            <a:ext cx="8215338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操作指南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88925" y="2340918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操作模块指南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收费公示数据维护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51520" y="1059583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点击“新增”，页面弹出计价单位维护详情页面，录入计价单位信息，点击“保存”即可。</a:t>
            </a:r>
            <a:endParaRPr lang="zh-CN" altLang="zh-CN" dirty="0"/>
          </a:p>
          <a:p>
            <a:r>
              <a:rPr lang="zh-CN" altLang="zh-CN" b="1" dirty="0">
                <a:solidFill>
                  <a:srgbClr val="FF0000"/>
                </a:solidFill>
              </a:rPr>
              <a:t>注</a:t>
            </a:r>
            <a:r>
              <a:rPr lang="zh-CN" altLang="zh-CN" b="1" dirty="0"/>
              <a:t>：</a:t>
            </a:r>
            <a:r>
              <a:rPr lang="zh-CN" altLang="zh-CN" dirty="0"/>
              <a:t>一种计价单位其中一家企业维护过后就会显示在列表中，其他企业可查看。如该条信息为本企业维护，可对信息进行修改或删除。</a:t>
            </a:r>
            <a:endParaRPr lang="en-US" altLang="zh-CN" b="1" dirty="0"/>
          </a:p>
          <a:p>
            <a:pPr lvl="0"/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284" y="2400904"/>
            <a:ext cx="5983781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05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A000120150327A02PPBG</Template>
  <TotalTime>0</TotalTime>
  <Words>1727</Words>
  <Application>WPS 演示</Application>
  <PresentationFormat>全屏显示(16:9)</PresentationFormat>
  <Paragraphs>133</Paragraphs>
  <Slides>23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方正仿宋_GBK</vt:lpstr>
      <vt:lpstr>Microsoft JhengHei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操作指南-基础数据维护</vt:lpstr>
      <vt:lpstr>操作指南-基础数据维护</vt:lpstr>
      <vt:lpstr>操作指南-基础数据维护</vt:lpstr>
      <vt:lpstr>操作指南-口岸收费清单维护</vt:lpstr>
      <vt:lpstr>操作指南-口岸收费清单维护</vt:lpstr>
      <vt:lpstr>操作指南-口岸收费清单维护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现场交流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shejiaoyi</dc:creator>
  <cp:lastModifiedBy>热吻星期8</cp:lastModifiedBy>
  <cp:revision>633</cp:revision>
  <cp:lastPrinted>2019-09-23T12:53:00Z</cp:lastPrinted>
  <dcterms:created xsi:type="dcterms:W3CDTF">2017-02-21T04:46:00Z</dcterms:created>
  <dcterms:modified xsi:type="dcterms:W3CDTF">2026-07-20T08:34:16Z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2052-12.1.0.26899</vt:lpwstr>
  </property>
  <property fmtid="{D5CDD505-2E9C-101B-9397-08002B2CF9AE}" pid="3" name="ICV">
    <vt:lpwstr>C8F8917685944AF2922E92137C38154C_12</vt:lpwstr>
  </property>
</Properties>
</file>